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40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x="18288000" cy="10287000"/>
  <p:notesSz cx="6858000" cy="9144000"/>
  <p:embeddedFontLst>
    <p:embeddedFont>
      <p:font typeface="Open Sans Bold" charset="1" panose="020B0806030504020204"/>
      <p:regular r:id="rId35"/>
    </p:embeddedFont>
    <p:embeddedFont>
      <p:font typeface="Open Sans Bold Bold" charset="1" panose="00000000000000000000"/>
      <p:regular r:id="rId36"/>
    </p:embeddedFont>
    <p:embeddedFont>
      <p:font typeface="Poppins Semi-Bold" charset="1" panose="00000700000000000000"/>
      <p:regular r:id="rId37"/>
    </p:embeddedFont>
    <p:embeddedFont>
      <p:font typeface="Poppins" charset="1" panose="00000500000000000000"/>
      <p:regular r:id="rId38"/>
    </p:embeddedFont>
    <p:embeddedFont>
      <p:font typeface="Poppins Bold" charset="1" panose="000008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notesMasters/notesMaster1.xml" Type="http://schemas.openxmlformats.org/officeDocument/2006/relationships/notesMaster"/><Relationship Id="rId41" Target="theme/theme2.xml" Type="http://schemas.openxmlformats.org/officeDocument/2006/relationships/theme"/><Relationship Id="rId42" Target="notesSlides/notesSlide1.xml" Type="http://schemas.openxmlformats.org/officeDocument/2006/relationships/notesSlide"/><Relationship Id="rId43" Target="notesSlides/notesSlide2.xml" Type="http://schemas.openxmlformats.org/officeDocument/2006/relationships/notesSlide"/><Relationship Id="rId44" Target="notesSlides/notesSlide3.xml" Type="http://schemas.openxmlformats.org/officeDocument/2006/relationships/notesSlide"/><Relationship Id="rId45" Target="notesSlides/notesSlide4.xml" Type="http://schemas.openxmlformats.org/officeDocument/2006/relationships/notesSlid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2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4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6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8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En este ejemplo, se almacenará el nombre del usuario en una sesión después de que ingrese su nombre en un formulario. Luego, se recuperará y mostrará en la página siguiente.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En este ejemplo, se simula un sistema de autenticación simple. El usuario puede iniciar sesión, ver su estado, y cerrar la sesión.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En este ejemplo, configuraremos una cookie que almacena la preferencia de idioma del usuario y luego la leeremos para personalizar el contenido de la página.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En este ejemplo, configuramos una cookie para recordar si el usuario selecciona la opción "Mantener sesión iniciada" en un formulario de inicio de sesión.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2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528646" cy="10287000"/>
            <a:chOff x="0" y="0"/>
            <a:chExt cx="12704861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9123" t="0" r="19123" b="0"/>
            <a:stretch>
              <a:fillRect/>
            </a:stretch>
          </p:blipFill>
          <p:spPr>
            <a:xfrm flipH="false" flipV="false">
              <a:off x="0" y="0"/>
              <a:ext cx="12704861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-5400000">
            <a:off x="-6253742" y="3711760"/>
            <a:ext cx="15237615" cy="2863481"/>
            <a:chOff x="0" y="0"/>
            <a:chExt cx="3784552" cy="7112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4552" cy="711200"/>
            </a:xfrm>
            <a:custGeom>
              <a:avLst/>
              <a:gdLst/>
              <a:ahLst/>
              <a:cxnLst/>
              <a:rect r="r" b="b" t="t" l="l"/>
              <a:pathLst>
                <a:path h="711200" w="3784552">
                  <a:moveTo>
                    <a:pt x="1892276" y="711200"/>
                  </a:moveTo>
                  <a:lnTo>
                    <a:pt x="3784552" y="0"/>
                  </a:lnTo>
                  <a:lnTo>
                    <a:pt x="0" y="0"/>
                  </a:lnTo>
                  <a:lnTo>
                    <a:pt x="1892276" y="711200"/>
                  </a:lnTo>
                  <a:close/>
                </a:path>
              </a:pathLst>
            </a:custGeom>
            <a:solidFill>
              <a:srgbClr val="00BF63">
                <a:alpha val="8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591336" y="12700"/>
              <a:ext cx="2601879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802214" y="2397606"/>
            <a:ext cx="726432" cy="6860694"/>
            <a:chOff x="0" y="0"/>
            <a:chExt cx="191324" cy="18069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1324" cy="1806932"/>
            </a:xfrm>
            <a:custGeom>
              <a:avLst/>
              <a:gdLst/>
              <a:ahLst/>
              <a:cxnLst/>
              <a:rect r="r" b="b" t="t" l="l"/>
              <a:pathLst>
                <a:path h="1806932" w="191324">
                  <a:moveTo>
                    <a:pt x="0" y="0"/>
                  </a:moveTo>
                  <a:lnTo>
                    <a:pt x="191324" y="0"/>
                  </a:lnTo>
                  <a:lnTo>
                    <a:pt x="191324" y="1806932"/>
                  </a:lnTo>
                  <a:lnTo>
                    <a:pt x="0" y="180693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91324" cy="18450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978681" y="4070242"/>
            <a:ext cx="961962" cy="3064019"/>
            <a:chOff x="0" y="0"/>
            <a:chExt cx="253356" cy="80698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53356" cy="806984"/>
            </a:xfrm>
            <a:custGeom>
              <a:avLst/>
              <a:gdLst/>
              <a:ahLst/>
              <a:cxnLst/>
              <a:rect r="r" b="b" t="t" l="l"/>
              <a:pathLst>
                <a:path h="806984" w="253356">
                  <a:moveTo>
                    <a:pt x="0" y="0"/>
                  </a:moveTo>
                  <a:lnTo>
                    <a:pt x="253356" y="0"/>
                  </a:lnTo>
                  <a:lnTo>
                    <a:pt x="253356" y="806984"/>
                  </a:lnTo>
                  <a:lnTo>
                    <a:pt x="0" y="80698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53356" cy="845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1284586">
            <a:off x="8358489" y="-518448"/>
            <a:ext cx="887449" cy="7312998"/>
            <a:chOff x="0" y="0"/>
            <a:chExt cx="233731" cy="192605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33731" cy="1926057"/>
            </a:xfrm>
            <a:custGeom>
              <a:avLst/>
              <a:gdLst/>
              <a:ahLst/>
              <a:cxnLst/>
              <a:rect r="r" b="b" t="t" l="l"/>
              <a:pathLst>
                <a:path h="1926057" w="233731">
                  <a:moveTo>
                    <a:pt x="0" y="0"/>
                  </a:moveTo>
                  <a:lnTo>
                    <a:pt x="233731" y="0"/>
                  </a:lnTo>
                  <a:lnTo>
                    <a:pt x="233731" y="1926057"/>
                  </a:lnTo>
                  <a:lnTo>
                    <a:pt x="0" y="1926057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233731" cy="19641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-10800000">
            <a:off x="7054357" y="6373945"/>
            <a:ext cx="1523069" cy="1520633"/>
            <a:chOff x="0" y="0"/>
            <a:chExt cx="6350000" cy="633984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grpSp>
        <p:nvGrpSpPr>
          <p:cNvPr name="Group 18" id="18"/>
          <p:cNvGrpSpPr/>
          <p:nvPr/>
        </p:nvGrpSpPr>
        <p:grpSpPr>
          <a:xfrm rot="-10800000">
            <a:off x="7054357" y="6373945"/>
            <a:ext cx="2923635" cy="3913055"/>
            <a:chOff x="0" y="0"/>
            <a:chExt cx="531372" cy="711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31372" cy="711200"/>
            </a:xfrm>
            <a:custGeom>
              <a:avLst/>
              <a:gdLst/>
              <a:ahLst/>
              <a:cxnLst/>
              <a:rect r="r" b="b" t="t" l="l"/>
              <a:pathLst>
                <a:path h="711200" w="531372">
                  <a:moveTo>
                    <a:pt x="265686" y="711200"/>
                  </a:moveTo>
                  <a:lnTo>
                    <a:pt x="531372" y="0"/>
                  </a:lnTo>
                  <a:lnTo>
                    <a:pt x="0" y="0"/>
                  </a:lnTo>
                  <a:lnTo>
                    <a:pt x="265686" y="71120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83027" y="12700"/>
              <a:ext cx="365318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-5400000">
            <a:off x="-4431034" y="4195341"/>
            <a:ext cx="10255993" cy="1927325"/>
            <a:chOff x="0" y="0"/>
            <a:chExt cx="3784552" cy="7112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784552" cy="711200"/>
            </a:xfrm>
            <a:custGeom>
              <a:avLst/>
              <a:gdLst/>
              <a:ahLst/>
              <a:cxnLst/>
              <a:rect r="r" b="b" t="t" l="l"/>
              <a:pathLst>
                <a:path h="711200" w="3784552">
                  <a:moveTo>
                    <a:pt x="1892276" y="711200"/>
                  </a:moveTo>
                  <a:lnTo>
                    <a:pt x="3784552" y="0"/>
                  </a:lnTo>
                  <a:lnTo>
                    <a:pt x="0" y="0"/>
                  </a:lnTo>
                  <a:lnTo>
                    <a:pt x="1892276" y="711200"/>
                  </a:lnTo>
                  <a:close/>
                </a:path>
              </a:pathLst>
            </a:custGeom>
            <a:solidFill>
              <a:srgbClr val="004AAD">
                <a:alpha val="8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591336" y="12700"/>
              <a:ext cx="2601879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9916599" y="3197909"/>
            <a:ext cx="7884031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60"/>
              </a:lnSpc>
              <a:spcBef>
                <a:spcPct val="0"/>
              </a:spcBef>
            </a:pPr>
            <a:r>
              <a:rPr lang="en-US" b="true" sz="6400" spc="-384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FUNDAMENTOS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165430" y="4168824"/>
            <a:ext cx="8635200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60"/>
              </a:lnSpc>
              <a:spcBef>
                <a:spcPct val="0"/>
              </a:spcBef>
            </a:pPr>
            <a:r>
              <a:rPr lang="en-US" b="true" sz="6400" spc="-192">
                <a:solidFill>
                  <a:srgbClr val="004AAD"/>
                </a:solidFill>
                <a:latin typeface="Open Sans Bold Bold"/>
                <a:ea typeface="Open Sans Bold Bold"/>
                <a:cs typeface="Open Sans Bold Bold"/>
                <a:sym typeface="Open Sans Bold Bold"/>
              </a:rPr>
              <a:t>DE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729850" y="5139738"/>
            <a:ext cx="9070780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60"/>
              </a:lnSpc>
              <a:spcBef>
                <a:spcPct val="0"/>
              </a:spcBef>
            </a:pPr>
            <a:r>
              <a:rPr lang="en-US" b="true" sz="6400" spc="-192">
                <a:solidFill>
                  <a:srgbClr val="004AAD"/>
                </a:solidFill>
                <a:latin typeface="Open Sans Bold Bold"/>
                <a:ea typeface="Open Sans Bold Bold"/>
                <a:cs typeface="Open Sans Bold Bold"/>
                <a:sym typeface="Open Sans Bold Bold"/>
              </a:rPr>
              <a:t>PHP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8980085" y="3312011"/>
            <a:ext cx="8279215" cy="3662978"/>
          </a:xfrm>
          <a:custGeom>
            <a:avLst/>
            <a:gdLst/>
            <a:ahLst/>
            <a:cxnLst/>
            <a:rect r="r" b="b" t="t" l="l"/>
            <a:pathLst>
              <a:path h="3662978" w="8279215">
                <a:moveTo>
                  <a:pt x="0" y="0"/>
                </a:moveTo>
                <a:lnTo>
                  <a:pt x="8279215" y="0"/>
                </a:lnTo>
                <a:lnTo>
                  <a:pt x="8279215" y="3662978"/>
                </a:lnTo>
                <a:lnTo>
                  <a:pt x="0" y="366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801" t="-31807" r="-14148" b="-31195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83063" y="544568"/>
            <a:ext cx="1329294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SINTAXIS BÁSICA DE PHP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2220" y="2092325"/>
            <a:ext cx="6402426" cy="3137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Concatenación de cadenas:</a:t>
            </a:r>
          </a:p>
          <a:p>
            <a:pPr algn="l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Para unir dos cadenas de texto en PHP se usa el operador de punto (.).</a:t>
            </a:r>
          </a:p>
          <a:p>
            <a:pPr algn="l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9008016" y="2434898"/>
            <a:ext cx="7855873" cy="5417204"/>
          </a:xfrm>
          <a:custGeom>
            <a:avLst/>
            <a:gdLst/>
            <a:ahLst/>
            <a:cxnLst/>
            <a:rect r="r" b="b" t="t" l="l"/>
            <a:pathLst>
              <a:path h="5417204" w="7855873">
                <a:moveTo>
                  <a:pt x="0" y="0"/>
                </a:moveTo>
                <a:lnTo>
                  <a:pt x="7855873" y="0"/>
                </a:lnTo>
                <a:lnTo>
                  <a:pt x="7855873" y="5417204"/>
                </a:lnTo>
                <a:lnTo>
                  <a:pt x="0" y="54172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313" t="-17855" r="-12313" b="-17525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83063" y="544568"/>
            <a:ext cx="1329294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SINTAXIS BÁSICA DE PHP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2220" y="2092325"/>
            <a:ext cx="6402426" cy="6908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Estructuras de control:</a:t>
            </a:r>
          </a:p>
          <a:p>
            <a:pPr algn="l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Las estructuras de control permiten tomar decisiones en el código basadas en condiciones.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if: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Ejecuta un bloque de código si la condición es verdadera.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else: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Ejecuta un bloque si la condición en if es falsa.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elseif: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Verifica otra condición si la primera es falsa.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9762925" y="1815626"/>
            <a:ext cx="6771995" cy="6655748"/>
          </a:xfrm>
          <a:custGeom>
            <a:avLst/>
            <a:gdLst/>
            <a:ahLst/>
            <a:cxnLst/>
            <a:rect r="r" b="b" t="t" l="l"/>
            <a:pathLst>
              <a:path h="6655748" w="6771995">
                <a:moveTo>
                  <a:pt x="0" y="0"/>
                </a:moveTo>
                <a:lnTo>
                  <a:pt x="6771995" y="0"/>
                </a:lnTo>
                <a:lnTo>
                  <a:pt x="6771995" y="6655748"/>
                </a:lnTo>
                <a:lnTo>
                  <a:pt x="0" y="66557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410" t="-12627" r="-11805" b="-12369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83063" y="544568"/>
            <a:ext cx="1329294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SINTAXIS BÁSICA DE PHP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2220" y="2092325"/>
            <a:ext cx="6901751" cy="627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Bucles: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for: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Ejecuta un bloque de código un número específico de veces.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while: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Ejecuta el bloque de código mientras la condición sea verdadera.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foreach: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Itera sobre los elementos de un array.</a:t>
            </a:r>
          </a:p>
          <a:p>
            <a:pPr algn="l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8921324" y="1714479"/>
            <a:ext cx="7747431" cy="6858042"/>
          </a:xfrm>
          <a:custGeom>
            <a:avLst/>
            <a:gdLst/>
            <a:ahLst/>
            <a:cxnLst/>
            <a:rect r="r" b="b" t="t" l="l"/>
            <a:pathLst>
              <a:path h="6858042" w="7747431">
                <a:moveTo>
                  <a:pt x="0" y="0"/>
                </a:moveTo>
                <a:lnTo>
                  <a:pt x="7747431" y="0"/>
                </a:lnTo>
                <a:lnTo>
                  <a:pt x="7747431" y="6858042"/>
                </a:lnTo>
                <a:lnTo>
                  <a:pt x="0" y="68580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649" t="-10002" r="-8287" b="-9456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PHP INTEGRADO EN HTML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2220" y="2092325"/>
            <a:ext cx="6901751" cy="3137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PHP puede ser incrustado directamente en HTML usando las etiquetas </a:t>
            </a: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&lt;?php ?&gt;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 Esto permite generar contenido dinámico dentro de una página HTML.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 DE FORMULARIOS CON PHP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092325"/>
            <a:ext cx="10279008" cy="623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Recibir datos del formulario con $_GET y $_POST: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2220" y="2972511"/>
            <a:ext cx="7691780" cy="3137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PHP puede recibir datos de formularios a través de dos métodos: GET y POST. Estos datos son accesibles mediante las superglobales $_GET y $_POST.</a:t>
            </a:r>
          </a:p>
          <a:p>
            <a:pPr algn="just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 DE FORMULARIOS CON PHP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092325"/>
            <a:ext cx="9926437" cy="6908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Comparación de GET vs. POST: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GET: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Envía los datos del formulario en la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URL. Es útil cuando se necesita que los datos sean visibles o guardados en marcadores. Sin embargo, tiene limitaciones de tamaño y no es adecuado para enviar información sensible.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POST: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Envía los datos en el cuerpo de la solicitud HTTP, lo que lo hace más seguro para enviar datos sensibles y no tiene limitación de tamaño.</a:t>
            </a:r>
          </a:p>
          <a:p>
            <a:pPr algn="l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4833531" y="2454399"/>
            <a:ext cx="8620938" cy="7090901"/>
          </a:xfrm>
          <a:custGeom>
            <a:avLst/>
            <a:gdLst/>
            <a:ahLst/>
            <a:cxnLst/>
            <a:rect r="r" b="b" t="t" l="l"/>
            <a:pathLst>
              <a:path h="7090901" w="8620938">
                <a:moveTo>
                  <a:pt x="0" y="0"/>
                </a:moveTo>
                <a:lnTo>
                  <a:pt x="8620938" y="0"/>
                </a:lnTo>
                <a:lnTo>
                  <a:pt x="8620938" y="7090901"/>
                </a:lnTo>
                <a:lnTo>
                  <a:pt x="0" y="7090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822" t="-11174" r="-8822" b="-10401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 DE FORMULARIOS CON PHP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4029176" y="2523066"/>
            <a:ext cx="10229648" cy="5240869"/>
          </a:xfrm>
          <a:custGeom>
            <a:avLst/>
            <a:gdLst/>
            <a:ahLst/>
            <a:cxnLst/>
            <a:rect r="r" b="b" t="t" l="l"/>
            <a:pathLst>
              <a:path h="5240869" w="10229648">
                <a:moveTo>
                  <a:pt x="0" y="0"/>
                </a:moveTo>
                <a:lnTo>
                  <a:pt x="10229648" y="0"/>
                </a:lnTo>
                <a:lnTo>
                  <a:pt x="10229648" y="5240868"/>
                </a:lnTo>
                <a:lnTo>
                  <a:pt x="0" y="52408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95" t="-17168" r="-8795" b="-17168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MANEJO DE FORMULARIOS CON PHP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INTRODUCCIÓN A SESIONES Y COOKIES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092325"/>
            <a:ext cx="9617357" cy="627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¿Qué son las sesiones y cookies?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Sesiones: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Son una forma de almacenar información en el servidor de manera temporal mientras el usuario navega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or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un sitio web.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Cookies: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Son pequeños archivos almacenados en el navegador del usuario, utilizados para guardar información que puede persistir entre visitas.</a:t>
            </a:r>
          </a:p>
          <a:p>
            <a:pPr algn="l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INTRODUCCIÓN A SESIONES Y COOKIES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092325"/>
            <a:ext cx="9617357" cy="565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Diferencias clave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Sesiones: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Almacenadas en el servidor, generalmente expiran cuando el usuario cierra el navegador o después de un período de inactividad.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Cookies: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Almacenadas en el cliente (navegador), pueden tener una fecha de caducidad o persistir por más tiempo.</a:t>
            </a:r>
          </a:p>
          <a:p>
            <a:pPr algn="l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25407" y="1028700"/>
            <a:ext cx="1174818" cy="1433534"/>
            <a:chOff x="0" y="0"/>
            <a:chExt cx="406400" cy="4958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800225" y="1640692"/>
            <a:ext cx="4261706" cy="863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0000"/>
                </a:solidFill>
                <a:latin typeface="Open Sans Bold Bold"/>
                <a:ea typeface="Open Sans Bold Bold"/>
                <a:cs typeface="Open Sans Bold Bold"/>
                <a:sym typeface="Open Sans Bold Bold"/>
              </a:rPr>
              <a:t>TABLA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00225" y="2357459"/>
            <a:ext cx="6337887" cy="863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 CONTENIDO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1800225" y="3221059"/>
            <a:ext cx="4261706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8" id="8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2816" y="3821134"/>
            <a:ext cx="708660" cy="708660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212816" y="3955818"/>
            <a:ext cx="708660" cy="439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76"/>
              </a:lnSpc>
            </a:pPr>
            <a:r>
              <a:rPr lang="en-US" b="true" sz="2800" spc="-98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01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016726" y="3902097"/>
            <a:ext cx="7384626" cy="54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4"/>
              </a:lnSpc>
            </a:pPr>
            <a:r>
              <a:rPr lang="en-US" sz="3499" spc="-122" b="true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Introducción a PHP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212816" y="4703796"/>
            <a:ext cx="708660" cy="708660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212816" y="4838480"/>
            <a:ext cx="708660" cy="439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76"/>
              </a:lnSpc>
            </a:pPr>
            <a:r>
              <a:rPr lang="en-US" b="true" sz="2800" spc="-98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02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016726" y="4775234"/>
            <a:ext cx="7384626" cy="54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4"/>
              </a:lnSpc>
            </a:pPr>
            <a:r>
              <a:rPr lang="en-US" sz="3499" spc="-122" b="true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PHP como Lenguaje de Servidor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212816" y="5583906"/>
            <a:ext cx="708660" cy="708660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212816" y="5718590"/>
            <a:ext cx="708660" cy="439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76"/>
              </a:lnSpc>
            </a:pPr>
            <a:r>
              <a:rPr lang="en-US" b="true" sz="2800" spc="-98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03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016726" y="5664869"/>
            <a:ext cx="7384626" cy="54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4"/>
              </a:lnSpc>
            </a:pPr>
            <a:r>
              <a:rPr lang="en-US" sz="3499" spc="-122" b="true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Instalación y Configuración de PHP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1212816" y="6466568"/>
            <a:ext cx="708660" cy="708660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1212816" y="6601252"/>
            <a:ext cx="708660" cy="439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76"/>
              </a:lnSpc>
            </a:pPr>
            <a:r>
              <a:rPr lang="en-US" b="true" sz="2800" spc="-98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04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921476" y="6530691"/>
            <a:ext cx="7479876" cy="54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4"/>
              </a:lnSpc>
            </a:pPr>
            <a:r>
              <a:rPr lang="en-US" sz="3499" spc="-122" b="true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Sintaxis Básica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1212816" y="7346678"/>
            <a:ext cx="708660" cy="708660"/>
            <a:chOff x="0" y="0"/>
            <a:chExt cx="812800" cy="8128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43" id="43"/>
          <p:cNvSpPr txBox="true"/>
          <p:nvPr/>
        </p:nvSpPr>
        <p:spPr>
          <a:xfrm rot="0">
            <a:off x="1212816" y="7481362"/>
            <a:ext cx="708660" cy="439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76"/>
              </a:lnSpc>
            </a:pPr>
            <a:r>
              <a:rPr lang="en-US" b="true" sz="2800" spc="-98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05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2016726" y="7427641"/>
            <a:ext cx="7384626" cy="54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4"/>
              </a:lnSpc>
            </a:pPr>
            <a:r>
              <a:rPr lang="en-US" sz="3499" spc="-122" b="true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PHP Integrado en HTML</a:t>
            </a:r>
          </a:p>
        </p:txBody>
      </p:sp>
      <p:grpSp>
        <p:nvGrpSpPr>
          <p:cNvPr name="Group 45" id="45"/>
          <p:cNvGrpSpPr/>
          <p:nvPr/>
        </p:nvGrpSpPr>
        <p:grpSpPr>
          <a:xfrm rot="0">
            <a:off x="1212816" y="8229340"/>
            <a:ext cx="708660" cy="708660"/>
            <a:chOff x="0" y="0"/>
            <a:chExt cx="812800" cy="8128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48" id="48"/>
          <p:cNvSpPr txBox="true"/>
          <p:nvPr/>
        </p:nvSpPr>
        <p:spPr>
          <a:xfrm rot="0">
            <a:off x="1212816" y="8364024"/>
            <a:ext cx="708660" cy="439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76"/>
              </a:lnSpc>
            </a:pPr>
            <a:r>
              <a:rPr lang="en-US" b="true" sz="2800" spc="-98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06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2016726" y="8300778"/>
            <a:ext cx="7384626" cy="54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4"/>
              </a:lnSpc>
            </a:pPr>
            <a:r>
              <a:rPr lang="en-US" sz="3499" spc="-122" b="true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Introducción a Sesiones y Cookies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INTRODUCCIÓN A SESIONES Y COOKIES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092325"/>
            <a:ext cx="9617357" cy="5022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¿Por qué y cuándo usar sesiones o cookies?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Sesiones: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Son ideales para almacenar información sensible o temporal como el estado de autenticación de un usuario.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Cookies: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 usan cuando se necesita persistir datos entre visitas, como preferencias del usuario o mantener la sesión iniciada.</a:t>
            </a:r>
          </a:p>
          <a:p>
            <a:pPr algn="l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DE SESIONES EN PHP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092325"/>
            <a:ext cx="9618449" cy="6908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Cómo iniciar una sesión (session_start()):</a:t>
            </a:r>
          </a:p>
          <a:p>
            <a:pPr algn="l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 PHP, las sesiones se inician usando la función </a:t>
            </a: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session_start()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 Esto debe colocarse al inicio de cualquier página que use sesiones, antes de cualquier salida HTML.</a:t>
            </a:r>
          </a:p>
          <a:p>
            <a:pPr algn="l">
              <a:lnSpc>
                <a:spcPts val="4961"/>
              </a:lnSpc>
            </a:pPr>
          </a:p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Almacenar y recuperar variables de sesión:</a:t>
            </a:r>
          </a:p>
          <a:p>
            <a:pPr algn="l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Las variables de sesión se almacenan en el array superglobal </a:t>
            </a: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$_SESSION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 Se pueden guardar y recuperar valores usando claves personalizadas.</a:t>
            </a:r>
          </a:p>
          <a:p>
            <a:pPr algn="l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5089067" y="2216150"/>
            <a:ext cx="8109866" cy="7377200"/>
          </a:xfrm>
          <a:custGeom>
            <a:avLst/>
            <a:gdLst/>
            <a:ahLst/>
            <a:cxnLst/>
            <a:rect r="r" b="b" t="t" l="l"/>
            <a:pathLst>
              <a:path h="7377200" w="8109866">
                <a:moveTo>
                  <a:pt x="0" y="0"/>
                </a:moveTo>
                <a:lnTo>
                  <a:pt x="8109866" y="0"/>
                </a:lnTo>
                <a:lnTo>
                  <a:pt x="8109866" y="7377200"/>
                </a:lnTo>
                <a:lnTo>
                  <a:pt x="0" y="737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332" t="-7038" r="-6585" b="-6636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DE SESIONES EN PHP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DE SESIONES EN PHP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092325"/>
            <a:ext cx="9618449" cy="8165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Modificar y eliminar variables de sesión:</a:t>
            </a:r>
          </a:p>
          <a:p>
            <a:pPr algn="l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 puede modificar una variable de sesión simplemente asignándole un nuevo valor. Para eliminar una variable de sesión específica, se usa </a:t>
            </a: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unset()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l">
              <a:lnSpc>
                <a:spcPts val="4961"/>
              </a:lnSpc>
            </a:pPr>
          </a:p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Destruir una sesión (session_destroy()):</a:t>
            </a:r>
          </a:p>
          <a:p>
            <a:pPr algn="l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 función </a:t>
            </a: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session_destroy()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se utiliza para eliminar todos los datos de sesión y finalizar la sesión actual. Después de destruir la sesión, el usuario ya no tendrá acceso a las variables de sesión.</a:t>
            </a:r>
          </a:p>
          <a:p>
            <a:pPr algn="l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170293" y="2644090"/>
            <a:ext cx="7620980" cy="4998821"/>
          </a:xfrm>
          <a:custGeom>
            <a:avLst/>
            <a:gdLst/>
            <a:ahLst/>
            <a:cxnLst/>
            <a:rect r="r" b="b" t="t" l="l"/>
            <a:pathLst>
              <a:path h="4998821" w="7620980">
                <a:moveTo>
                  <a:pt x="0" y="0"/>
                </a:moveTo>
                <a:lnTo>
                  <a:pt x="7620981" y="0"/>
                </a:lnTo>
                <a:lnTo>
                  <a:pt x="7620981" y="4998820"/>
                </a:lnTo>
                <a:lnTo>
                  <a:pt x="0" y="49988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809" t="-10381" r="-6809" b="-9582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9442588" y="2433886"/>
            <a:ext cx="6874531" cy="5419228"/>
          </a:xfrm>
          <a:custGeom>
            <a:avLst/>
            <a:gdLst/>
            <a:ahLst/>
            <a:cxnLst/>
            <a:rect r="r" b="b" t="t" l="l"/>
            <a:pathLst>
              <a:path h="5419228" w="6874531">
                <a:moveTo>
                  <a:pt x="0" y="0"/>
                </a:moveTo>
                <a:lnTo>
                  <a:pt x="6874530" y="0"/>
                </a:lnTo>
                <a:lnTo>
                  <a:pt x="6874530" y="5419228"/>
                </a:lnTo>
                <a:lnTo>
                  <a:pt x="0" y="54192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613" t="-8389" r="-6478" b="-8389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DE SESIONES EN PHP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DE COOKIES EN PHP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092325"/>
            <a:ext cx="10935951" cy="6908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61"/>
              </a:lnSpc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Crear y configurar cookies (setcookie()):</a:t>
            </a:r>
          </a:p>
          <a:p>
            <a:pPr algn="just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 PHP, las cookies se configuran usando la función </a:t>
            </a: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setcookie()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 Una cookie tiene un nombre, un valor y una fecha de expiración opcional. También se pueden definir parámetros como el camino (path) y el dominio.</a:t>
            </a:r>
          </a:p>
          <a:p>
            <a:pPr algn="just">
              <a:lnSpc>
                <a:spcPts val="4961"/>
              </a:lnSpc>
            </a:pPr>
          </a:p>
          <a:p>
            <a:pPr algn="just">
              <a:lnSpc>
                <a:spcPts val="4961"/>
              </a:lnSpc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Leer cookies almacenadas con $_COOKIE:</a:t>
            </a:r>
          </a:p>
          <a:p>
            <a:pPr algn="just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Las cookies que se han configurado en el navegador del usuario se pueden leer usando el array superglobal </a:t>
            </a: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$_COOKIE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 Se accede a ellas por su nombre.</a:t>
            </a:r>
          </a:p>
          <a:p>
            <a:pPr algn="just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864811" y="3061444"/>
            <a:ext cx="8772886" cy="4164113"/>
          </a:xfrm>
          <a:custGeom>
            <a:avLst/>
            <a:gdLst/>
            <a:ahLst/>
            <a:cxnLst/>
            <a:rect r="r" b="b" t="t" l="l"/>
            <a:pathLst>
              <a:path h="4164113" w="8772886">
                <a:moveTo>
                  <a:pt x="0" y="0"/>
                </a:moveTo>
                <a:lnTo>
                  <a:pt x="8772887" y="0"/>
                </a:lnTo>
                <a:lnTo>
                  <a:pt x="8772887" y="4164112"/>
                </a:lnTo>
                <a:lnTo>
                  <a:pt x="0" y="41641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734" t="-17167" r="-8010" b="-16637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0051225" y="1801574"/>
            <a:ext cx="7083070" cy="6683853"/>
          </a:xfrm>
          <a:custGeom>
            <a:avLst/>
            <a:gdLst/>
            <a:ahLst/>
            <a:cxnLst/>
            <a:rect r="r" b="b" t="t" l="l"/>
            <a:pathLst>
              <a:path h="6683853" w="7083070">
                <a:moveTo>
                  <a:pt x="0" y="0"/>
                </a:moveTo>
                <a:lnTo>
                  <a:pt x="7083070" y="0"/>
                </a:lnTo>
                <a:lnTo>
                  <a:pt x="7083070" y="6683852"/>
                </a:lnTo>
                <a:lnTo>
                  <a:pt x="0" y="66838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630" t="-8438" r="-7298" b="-7734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DE COOKIES EN PHP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DE COOKIES EN PHP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092325"/>
            <a:ext cx="13711906" cy="623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61"/>
              </a:lnSpc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Configuración avanzada de cookies (tiempo de vida, dominio, ruta):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2220" y="2972511"/>
            <a:ext cx="10997612" cy="2508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 función </a:t>
            </a: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setcookie()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permite definir configuraciones avanzadas, como el tiempo de vida (expiración), dominio y ruta donde la cookie será válida. El tiempo de vida se define en segundos desde el momento actual.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52220" y="6119349"/>
            <a:ext cx="13711906" cy="623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61"/>
              </a:lnSpc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Eliminar cookies existentes: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52220" y="6999535"/>
            <a:ext cx="10247319" cy="2508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Para eliminar una cookie, se debe configurar su tiempo de expiración en el pasado. Esto obliga al navegador a eliminarla.</a:t>
            </a:r>
          </a:p>
          <a:p>
            <a:pPr algn="just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800225" y="2061255"/>
            <a:ext cx="5288948" cy="7197045"/>
          </a:xfrm>
          <a:custGeom>
            <a:avLst/>
            <a:gdLst/>
            <a:ahLst/>
            <a:cxnLst/>
            <a:rect r="r" b="b" t="t" l="l"/>
            <a:pathLst>
              <a:path h="7197045" w="5288948">
                <a:moveTo>
                  <a:pt x="0" y="0"/>
                </a:moveTo>
                <a:lnTo>
                  <a:pt x="5288948" y="0"/>
                </a:lnTo>
                <a:lnTo>
                  <a:pt x="5288948" y="7197045"/>
                </a:lnTo>
                <a:lnTo>
                  <a:pt x="0" y="71970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951" t="-6688" r="-8951" b="-6413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8913484" y="2061255"/>
            <a:ext cx="5112367" cy="7197045"/>
          </a:xfrm>
          <a:custGeom>
            <a:avLst/>
            <a:gdLst/>
            <a:ahLst/>
            <a:cxnLst/>
            <a:rect r="r" b="b" t="t" l="l"/>
            <a:pathLst>
              <a:path h="7197045" w="5112367">
                <a:moveTo>
                  <a:pt x="0" y="0"/>
                </a:moveTo>
                <a:lnTo>
                  <a:pt x="5112367" y="0"/>
                </a:lnTo>
                <a:lnTo>
                  <a:pt x="5112367" y="7197045"/>
                </a:lnTo>
                <a:lnTo>
                  <a:pt x="0" y="71970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047" t="-5857" r="-8047" b="-5988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583063" y="544568"/>
            <a:ext cx="13292940" cy="863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DE COOKIES EN PHP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05267" y="0"/>
            <a:ext cx="8782733" cy="10287000"/>
            <a:chOff x="0" y="0"/>
            <a:chExt cx="11710311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3364" t="0" r="33364" b="0"/>
            <a:stretch>
              <a:fillRect/>
            </a:stretch>
          </p:blipFill>
          <p:spPr>
            <a:xfrm flipH="false" flipV="false">
              <a:off x="0" y="0"/>
              <a:ext cx="11710311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8759354" y="0"/>
            <a:ext cx="9528646" cy="10287000"/>
            <a:chOff x="0" y="0"/>
            <a:chExt cx="12704861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19123" t="0" r="19123" b="0"/>
            <a:stretch>
              <a:fillRect/>
            </a:stretch>
          </p:blipFill>
          <p:spPr>
            <a:xfrm flipH="false" flipV="false">
              <a:off x="0" y="0"/>
              <a:ext cx="12704861" cy="137160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9505267" y="6373945"/>
            <a:ext cx="480981" cy="3913055"/>
            <a:chOff x="0" y="0"/>
            <a:chExt cx="126678" cy="103059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6678" cy="1030599"/>
            </a:xfrm>
            <a:custGeom>
              <a:avLst/>
              <a:gdLst/>
              <a:ahLst/>
              <a:cxnLst/>
              <a:rect r="r" b="b" t="t" l="l"/>
              <a:pathLst>
                <a:path h="1030599" w="126678">
                  <a:moveTo>
                    <a:pt x="0" y="0"/>
                  </a:moveTo>
                  <a:lnTo>
                    <a:pt x="126678" y="0"/>
                  </a:lnTo>
                  <a:lnTo>
                    <a:pt x="126678" y="1030599"/>
                  </a:lnTo>
                  <a:lnTo>
                    <a:pt x="0" y="103059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6678" cy="10686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1302262">
            <a:off x="7641848" y="-910914"/>
            <a:ext cx="2374502" cy="7317906"/>
            <a:chOff x="0" y="0"/>
            <a:chExt cx="625383" cy="19273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25383" cy="1927350"/>
            </a:xfrm>
            <a:custGeom>
              <a:avLst/>
              <a:gdLst/>
              <a:ahLst/>
              <a:cxnLst/>
              <a:rect r="r" b="b" t="t" l="l"/>
              <a:pathLst>
                <a:path h="1927350" w="625383">
                  <a:moveTo>
                    <a:pt x="0" y="0"/>
                  </a:moveTo>
                  <a:lnTo>
                    <a:pt x="625383" y="0"/>
                  </a:lnTo>
                  <a:lnTo>
                    <a:pt x="625383" y="1927350"/>
                  </a:lnTo>
                  <a:lnTo>
                    <a:pt x="0" y="192735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625383" cy="1965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1284586">
            <a:off x="9885075" y="-518448"/>
            <a:ext cx="887449" cy="7312998"/>
            <a:chOff x="0" y="0"/>
            <a:chExt cx="233731" cy="192605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3731" cy="1926057"/>
            </a:xfrm>
            <a:custGeom>
              <a:avLst/>
              <a:gdLst/>
              <a:ahLst/>
              <a:cxnLst/>
              <a:rect r="r" b="b" t="t" l="l"/>
              <a:pathLst>
                <a:path h="1926057" w="233731">
                  <a:moveTo>
                    <a:pt x="0" y="0"/>
                  </a:moveTo>
                  <a:lnTo>
                    <a:pt x="233731" y="0"/>
                  </a:lnTo>
                  <a:lnTo>
                    <a:pt x="233731" y="1926057"/>
                  </a:lnTo>
                  <a:lnTo>
                    <a:pt x="0" y="1926057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33731" cy="19641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10800000">
            <a:off x="8580943" y="6373945"/>
            <a:ext cx="1523069" cy="1520633"/>
            <a:chOff x="0" y="0"/>
            <a:chExt cx="6350000" cy="633984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-10800000">
            <a:off x="8524430" y="6373945"/>
            <a:ext cx="2923635" cy="3913055"/>
            <a:chOff x="0" y="0"/>
            <a:chExt cx="531372" cy="7112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31372" cy="711200"/>
            </a:xfrm>
            <a:custGeom>
              <a:avLst/>
              <a:gdLst/>
              <a:ahLst/>
              <a:cxnLst/>
              <a:rect r="r" b="b" t="t" l="l"/>
              <a:pathLst>
                <a:path h="711200" w="531372">
                  <a:moveTo>
                    <a:pt x="265686" y="711200"/>
                  </a:moveTo>
                  <a:lnTo>
                    <a:pt x="531372" y="0"/>
                  </a:lnTo>
                  <a:lnTo>
                    <a:pt x="0" y="0"/>
                  </a:lnTo>
                  <a:lnTo>
                    <a:pt x="265686" y="71120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83027" y="12700"/>
              <a:ext cx="365318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0" id="20"/>
          <p:cNvSpPr/>
          <p:nvPr/>
        </p:nvSpPr>
        <p:spPr>
          <a:xfrm>
            <a:off x="512017" y="6156846"/>
            <a:ext cx="5979476" cy="0"/>
          </a:xfrm>
          <a:prstGeom prst="line">
            <a:avLst/>
          </a:prstGeom>
          <a:ln cap="flat" w="152400">
            <a:solidFill>
              <a:srgbClr val="00BF6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512017" y="3523018"/>
            <a:ext cx="8130569" cy="2397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70"/>
              </a:lnSpc>
              <a:spcBef>
                <a:spcPct val="0"/>
              </a:spcBef>
            </a:pPr>
            <a:r>
              <a:rPr lang="en-US" b="true" sz="13979" spc="-838">
                <a:solidFill>
                  <a:srgbClr val="004AAD"/>
                </a:solidFill>
                <a:latin typeface="Open Sans Bold Bold"/>
                <a:ea typeface="Open Sans Bold Bold"/>
                <a:cs typeface="Open Sans Bold Bold"/>
                <a:sym typeface="Open Sans Bold Bold"/>
              </a:rPr>
              <a:t>GRACIAS</a:t>
            </a:r>
          </a:p>
        </p:txBody>
      </p:sp>
      <p:grpSp>
        <p:nvGrpSpPr>
          <p:cNvPr name="Group 22" id="22"/>
          <p:cNvGrpSpPr/>
          <p:nvPr/>
        </p:nvGrpSpPr>
        <p:grpSpPr>
          <a:xfrm rot="1203131">
            <a:off x="6096289" y="6780343"/>
            <a:ext cx="2374502" cy="7040381"/>
            <a:chOff x="0" y="0"/>
            <a:chExt cx="625383" cy="185425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25383" cy="1854257"/>
            </a:xfrm>
            <a:custGeom>
              <a:avLst/>
              <a:gdLst/>
              <a:ahLst/>
              <a:cxnLst/>
              <a:rect r="r" b="b" t="t" l="l"/>
              <a:pathLst>
                <a:path h="1854257" w="625383">
                  <a:moveTo>
                    <a:pt x="0" y="0"/>
                  </a:moveTo>
                  <a:lnTo>
                    <a:pt x="625383" y="0"/>
                  </a:lnTo>
                  <a:lnTo>
                    <a:pt x="625383" y="1854257"/>
                  </a:lnTo>
                  <a:lnTo>
                    <a:pt x="0" y="185425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625383" cy="1892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2700000">
            <a:off x="6652373" y="6176333"/>
            <a:ext cx="1566389" cy="4571982"/>
            <a:chOff x="0" y="0"/>
            <a:chExt cx="412547" cy="120414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12547" cy="1204143"/>
            </a:xfrm>
            <a:custGeom>
              <a:avLst/>
              <a:gdLst/>
              <a:ahLst/>
              <a:cxnLst/>
              <a:rect r="r" b="b" t="t" l="l"/>
              <a:pathLst>
                <a:path h="1204143" w="412547">
                  <a:moveTo>
                    <a:pt x="0" y="0"/>
                  </a:moveTo>
                  <a:lnTo>
                    <a:pt x="412547" y="0"/>
                  </a:lnTo>
                  <a:lnTo>
                    <a:pt x="412547" y="1204143"/>
                  </a:lnTo>
                  <a:lnTo>
                    <a:pt x="0" y="120414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412547" cy="12422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0940345" y="3617830"/>
            <a:ext cx="5650629" cy="3051340"/>
          </a:xfrm>
          <a:custGeom>
            <a:avLst/>
            <a:gdLst/>
            <a:ahLst/>
            <a:cxnLst/>
            <a:rect r="r" b="b" t="t" l="l"/>
            <a:pathLst>
              <a:path h="3051340" w="5650629">
                <a:moveTo>
                  <a:pt x="0" y="0"/>
                </a:moveTo>
                <a:lnTo>
                  <a:pt x="5650629" y="0"/>
                </a:lnTo>
                <a:lnTo>
                  <a:pt x="5650629" y="3051340"/>
                </a:lnTo>
                <a:lnTo>
                  <a:pt x="0" y="305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83063" y="544568"/>
            <a:ext cx="9987889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INTRODUCCIÓN A PHP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2220" y="2197100"/>
            <a:ext cx="8258565" cy="6346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4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PHP es un lenguaje de programación de propósito general, especialmente adecuado para el desarrollo web. Es </a:t>
            </a: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ejecutado en el servidor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lo que significa que se utiliza para generar páginas dinámicas.</a:t>
            </a:r>
          </a:p>
          <a:p>
            <a:pPr algn="l">
              <a:lnSpc>
                <a:spcPts val="3844"/>
              </a:lnSpc>
            </a:pPr>
          </a:p>
          <a:p>
            <a:pPr algn="l">
              <a:lnSpc>
                <a:spcPts val="3844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diferencia de HTML estático, que muestra el mismo contenido a todos los usuarios, PHP permite personalizar el contenido en función de los datos de usuario, entradas de formularios o bases de datos.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PHP COMO LENGUAJE DE SERVIDOR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197100"/>
            <a:ext cx="11784400" cy="5860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4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Diferencias entre PHP y lenguajes del lado del cliente:</a:t>
            </a:r>
          </a:p>
          <a:p>
            <a:pPr algn="l">
              <a:lnSpc>
                <a:spcPts val="3844"/>
              </a:lnSpc>
            </a:pPr>
          </a:p>
          <a:p>
            <a:pPr algn="l" marL="709421" indent="-354710" lvl="1">
              <a:lnSpc>
                <a:spcPts val="3844"/>
              </a:lnSpc>
              <a:buFont typeface="Arial"/>
              <a:buChar char="•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PHP es un lenguaje de servidor, lo que significa que el código se ejecuta en el servidor y luego genera HTML que se envía al navegador del cliente. </a:t>
            </a:r>
          </a:p>
          <a:p>
            <a:pPr algn="l" marL="709421" indent="-354710" lvl="1">
              <a:lnSpc>
                <a:spcPts val="3844"/>
              </a:lnSpc>
              <a:buFont typeface="Arial"/>
              <a:buChar char="•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Por otro lado, JavaScript es un lenguaje del lado del cliente, lo que significa que el código se ejecuta en el navegador del usuario.</a:t>
            </a:r>
          </a:p>
          <a:p>
            <a:pPr algn="l" marL="709421" indent="-354710" lvl="1">
              <a:lnSpc>
                <a:spcPts val="3844"/>
              </a:lnSpc>
              <a:buFont typeface="Arial"/>
              <a:buChar char="•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 principal beneficio de PHP es que puede interactuar con bases de datos y manipular datos antes de que el usuario los vea, mientras que JavaScript manipula la experiencia del usuario directamente en el navegador.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PHP COMO LENGUAJE DE SERVIDOR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197100"/>
            <a:ext cx="11494037" cy="5961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4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Ciclo de vida de</a:t>
            </a: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 una solicitud en PHP (Cliente-Servidor)</a:t>
            </a:r>
          </a:p>
          <a:p>
            <a:pPr algn="l">
              <a:lnSpc>
                <a:spcPts val="3844"/>
              </a:lnSpc>
            </a:pPr>
          </a:p>
          <a:p>
            <a:pPr algn="l" marL="709421" indent="-354710" lvl="1">
              <a:lnSpc>
                <a:spcPts val="4961"/>
              </a:lnSpc>
              <a:buAutoNum type="arabicPeriod" startAt="1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 cliente (navegador) envía una solicitud HTTP al servidor.</a:t>
            </a:r>
          </a:p>
          <a:p>
            <a:pPr algn="l" marL="709421" indent="-354710" lvl="1">
              <a:lnSpc>
                <a:spcPts val="4961"/>
              </a:lnSpc>
              <a:buAutoNum type="arabicPeriod" startAt="1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 servidor procesa la solicitud con PHP.</a:t>
            </a:r>
          </a:p>
          <a:p>
            <a:pPr algn="l" marL="709421" indent="-354710" lvl="1">
              <a:lnSpc>
                <a:spcPts val="4961"/>
              </a:lnSpc>
              <a:buAutoNum type="arabicPeriod" startAt="1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PHP interactúa con la base de datos si es necesario.</a:t>
            </a:r>
          </a:p>
          <a:p>
            <a:pPr algn="l" marL="709421" indent="-354710" lvl="1">
              <a:lnSpc>
                <a:spcPts val="4961"/>
              </a:lnSpc>
              <a:buAutoNum type="arabicPeriod" startAt="1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 servidor responde con una página HTML generada dinámicamente por PHP.</a:t>
            </a:r>
          </a:p>
          <a:p>
            <a:pPr algn="l" marL="709421" indent="-354710" lvl="1">
              <a:lnSpc>
                <a:spcPts val="4961"/>
              </a:lnSpc>
              <a:buAutoNum type="arabicPeriod" startAt="1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El navegador del cliente recibe y muestra el contenido HTML.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83063" y="544568"/>
            <a:ext cx="1329294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INSTALACIÓN Y CONFIGURACIÓN DE PHP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2220" y="2197100"/>
            <a:ext cx="11494037" cy="2046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4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Para ejec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utar PHP lo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calmente, necesitamos un servidor que soporte PHP, para este curso usaremos </a:t>
            </a: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XAMPP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un paquete que incluye Apache, MySQL, PHP y Perl.</a:t>
            </a:r>
          </a:p>
          <a:p>
            <a:pPr algn="l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9394084" y="3482083"/>
            <a:ext cx="7824275" cy="1739318"/>
          </a:xfrm>
          <a:custGeom>
            <a:avLst/>
            <a:gdLst/>
            <a:ahLst/>
            <a:cxnLst/>
            <a:rect r="r" b="b" t="t" l="l"/>
            <a:pathLst>
              <a:path h="1739318" w="7824275">
                <a:moveTo>
                  <a:pt x="0" y="0"/>
                </a:moveTo>
                <a:lnTo>
                  <a:pt x="7824274" y="0"/>
                </a:lnTo>
                <a:lnTo>
                  <a:pt x="7824274" y="1739318"/>
                </a:lnTo>
                <a:lnTo>
                  <a:pt x="0" y="17393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17" t="-42188" r="-9294" b="-38131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83063" y="544568"/>
            <a:ext cx="1329294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PRIMER SCRIPT EN PHP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2220" y="2092325"/>
            <a:ext cx="7325256" cy="4395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Crea un archivo llamado index.php en la carpeta </a:t>
            </a: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htdocs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dentro de XAMPP.</a:t>
            </a:r>
          </a:p>
          <a:p>
            <a:pPr algn="l">
              <a:lnSpc>
                <a:spcPts val="4961"/>
              </a:lnSpc>
            </a:pPr>
          </a:p>
          <a:p>
            <a:pPr algn="l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Luego, abre el navegador e ingresa </a:t>
            </a: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localhost/index.php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para ver el script de PHP ejecutándose.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8777476" y="1653771"/>
            <a:ext cx="9033539" cy="6979458"/>
          </a:xfrm>
          <a:custGeom>
            <a:avLst/>
            <a:gdLst/>
            <a:ahLst/>
            <a:cxnLst/>
            <a:rect r="r" b="b" t="t" l="l"/>
            <a:pathLst>
              <a:path h="6979458" w="9033539">
                <a:moveTo>
                  <a:pt x="0" y="0"/>
                </a:moveTo>
                <a:lnTo>
                  <a:pt x="9033540" y="0"/>
                </a:lnTo>
                <a:lnTo>
                  <a:pt x="9033540" y="6979458"/>
                </a:lnTo>
                <a:lnTo>
                  <a:pt x="0" y="69794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83063" y="544568"/>
            <a:ext cx="1329294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SINTAXIS BÁSICA DE PHP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2220" y="2092325"/>
            <a:ext cx="7325256" cy="8166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Variables:</a:t>
            </a:r>
          </a:p>
          <a:p>
            <a:pPr algn="l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 PHP, las variables se declaran usando el símbolo $. Los tipos de datos comunes en PHP incluyen: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String: tex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to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Integer: número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enteros.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Float: números con decimales.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Boolean: true o false.</a:t>
            </a:r>
          </a:p>
          <a:p>
            <a:pPr algn="l">
              <a:lnSpc>
                <a:spcPts val="4961"/>
              </a:lnSpc>
            </a:pP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Las variables no necesitan ser declaradas con un tipo específico, ya que PHP es un lenguaje débilmente tipado.</a:t>
            </a:r>
          </a:p>
          <a:p>
            <a:pPr algn="l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00225" y="1811337"/>
            <a:ext cx="3748289" cy="0"/>
          </a:xfrm>
          <a:prstGeom prst="line">
            <a:avLst/>
          </a:prstGeom>
          <a:ln cap="flat" w="47625">
            <a:solidFill>
              <a:srgbClr val="004AAD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3" id="3"/>
          <p:cNvGrpSpPr/>
          <p:nvPr/>
        </p:nvGrpSpPr>
        <p:grpSpPr>
          <a:xfrm rot="0">
            <a:off x="15561308" y="9258300"/>
            <a:ext cx="3314101" cy="1028700"/>
            <a:chOff x="0" y="0"/>
            <a:chExt cx="1597601" cy="4958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096384" y="9772650"/>
            <a:ext cx="2135484" cy="514350"/>
            <a:chOff x="0" y="0"/>
            <a:chExt cx="2058870" cy="4958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8870" cy="495897"/>
            </a:xfrm>
            <a:custGeom>
              <a:avLst/>
              <a:gdLst/>
              <a:ahLst/>
              <a:cxnLst/>
              <a:rect r="r" b="b" t="t" l="l"/>
              <a:pathLst>
                <a:path h="495897" w="2058870">
                  <a:moveTo>
                    <a:pt x="203200" y="0"/>
                  </a:moveTo>
                  <a:lnTo>
                    <a:pt x="2058870" y="0"/>
                  </a:lnTo>
                  <a:lnTo>
                    <a:pt x="185567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01600" y="-38100"/>
              <a:ext cx="185567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043995" y="509813"/>
            <a:ext cx="2180601" cy="676861"/>
            <a:chOff x="0" y="0"/>
            <a:chExt cx="1597601" cy="4958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BF63"/>
            </a:solidFill>
            <a:ln w="95250" cap="sq">
              <a:solidFill>
                <a:srgbClr val="00BF63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34295" y="-217485"/>
            <a:ext cx="3433393" cy="1065728"/>
            <a:chOff x="0" y="0"/>
            <a:chExt cx="1597601" cy="4958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97601" cy="495897"/>
            </a:xfrm>
            <a:custGeom>
              <a:avLst/>
              <a:gdLst/>
              <a:ahLst/>
              <a:cxnLst/>
              <a:rect r="r" b="b" t="t" l="l"/>
              <a:pathLst>
                <a:path h="495897" w="1597601">
                  <a:moveTo>
                    <a:pt x="203200" y="0"/>
                  </a:moveTo>
                  <a:lnTo>
                    <a:pt x="1597601" y="0"/>
                  </a:lnTo>
                  <a:lnTo>
                    <a:pt x="1394401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95250" cap="sq">
              <a:solidFill>
                <a:srgbClr val="004AAD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01600" y="-38100"/>
              <a:ext cx="1394401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7403" y="401616"/>
            <a:ext cx="1174818" cy="1433534"/>
            <a:chOff x="0" y="0"/>
            <a:chExt cx="406400" cy="4958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495897"/>
            </a:xfrm>
            <a:custGeom>
              <a:avLst/>
              <a:gdLst/>
              <a:ahLst/>
              <a:cxnLst/>
              <a:rect r="r" b="b" t="t" l="l"/>
              <a:pathLst>
                <a:path h="495897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203200" cy="5339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1623959" y="1596351"/>
            <a:ext cx="4944850" cy="7094298"/>
          </a:xfrm>
          <a:custGeom>
            <a:avLst/>
            <a:gdLst/>
            <a:ahLst/>
            <a:cxnLst/>
            <a:rect r="r" b="b" t="t" l="l"/>
            <a:pathLst>
              <a:path h="7094298" w="4944850">
                <a:moveTo>
                  <a:pt x="0" y="0"/>
                </a:moveTo>
                <a:lnTo>
                  <a:pt x="4944850" y="0"/>
                </a:lnTo>
                <a:lnTo>
                  <a:pt x="4944850" y="7094298"/>
                </a:lnTo>
                <a:lnTo>
                  <a:pt x="0" y="70942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669" t="-12643" r="-17784" b="-12315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83063" y="544568"/>
            <a:ext cx="1329294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b="true" sz="5000" spc="-300">
                <a:solidFill>
                  <a:srgbClr val="004AA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SINTAXIS BÁSICA DE PHP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2220" y="2092325"/>
            <a:ext cx="8900241" cy="6909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1"/>
              </a:lnSpc>
            </a:pPr>
            <a:r>
              <a:rPr lang="en-US" sz="3285" spc="-115" b="true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Operadores: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Aritméticos: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Suma (+), resta (-), mu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tipli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ca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ción (*), división (/) y módu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lo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(%).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De asignación: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 u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il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za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 o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erador igual (=)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para asignar valores a las variables.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Lógicos: 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&amp;&amp; (AND), || (OR) y ! (NOT).</a:t>
            </a:r>
          </a:p>
          <a:p>
            <a:pPr algn="l" marL="709421" indent="-354710" lvl="1">
              <a:lnSpc>
                <a:spcPts val="4961"/>
              </a:lnSpc>
              <a:buFont typeface="Arial"/>
              <a:buChar char="•"/>
            </a:pPr>
            <a:r>
              <a:rPr lang="en-US" b="true" sz="3285" spc="-115">
                <a:solidFill>
                  <a:srgbClr val="004AAD"/>
                </a:solidFill>
                <a:latin typeface="Poppins Bold"/>
                <a:ea typeface="Poppins Bold"/>
                <a:cs typeface="Poppins Bold"/>
                <a:sym typeface="Poppins Bold"/>
              </a:rPr>
              <a:t>De comparación: </a:t>
            </a:r>
            <a:r>
              <a:rPr lang="en-US" sz="3285" spc="-1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Para comparar dos valores. Ejemplos incluyen == (igual), != (diferente), &gt; (mayor que), &lt; (menor que).</a:t>
            </a:r>
          </a:p>
          <a:p>
            <a:pPr algn="l">
              <a:lnSpc>
                <a:spcPts val="4961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DAGP6anLaQM</dc:identifier>
  <dcterms:modified xsi:type="dcterms:W3CDTF">2011-08-01T06:04:30Z</dcterms:modified>
  <cp:revision>1</cp:revision>
  <dc:title>SEMANA 7</dc:title>
</cp:coreProperties>
</file>

<file path=docProps/thumbnail.jpeg>
</file>